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3" r:id="rId3"/>
    <p:sldId id="257" r:id="rId4"/>
    <p:sldId id="258" r:id="rId5"/>
    <p:sldId id="260" r:id="rId6"/>
    <p:sldId id="274" r:id="rId7"/>
    <p:sldId id="261" r:id="rId8"/>
    <p:sldId id="259" r:id="rId9"/>
    <p:sldId id="262" r:id="rId10"/>
    <p:sldId id="277" r:id="rId11"/>
    <p:sldId id="275" r:id="rId12"/>
    <p:sldId id="276" r:id="rId13"/>
    <p:sldId id="263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3EE88-00F1-9C4A-B435-896889E59671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580E0-C634-D843-82DD-B4F155A2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ling.upenn.edu/~joseff/rstudy/week1.html#why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with R:</a:t>
            </a:r>
          </a:p>
          <a:p>
            <a:endParaRPr lang="en-US" dirty="0"/>
          </a:p>
          <a:p>
            <a:r>
              <a:rPr lang="en-US" dirty="0"/>
              <a:t>*Up bring up last command, keep</a:t>
            </a:r>
            <a:r>
              <a:rPr lang="en-US" baseline="0" dirty="0"/>
              <a:t> going up or down to get to the right line</a:t>
            </a:r>
          </a:p>
          <a:p>
            <a:r>
              <a:rPr lang="en-US" baseline="0" dirty="0"/>
              <a:t>*Run all of script, run part of script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Getwd</a:t>
            </a:r>
            <a:r>
              <a:rPr lang="en-US" baseline="0" dirty="0"/>
              <a:t>, </a:t>
            </a:r>
            <a:r>
              <a:rPr lang="en-US" baseline="0" dirty="0" err="1"/>
              <a:t>setwd</a:t>
            </a:r>
            <a:endParaRPr lang="en-US" baseline="0" dirty="0"/>
          </a:p>
          <a:p>
            <a:r>
              <a:rPr lang="en-US" baseline="0" dirty="0"/>
              <a:t>*Tab-completion: completes command but also useful to get a list of commands</a:t>
            </a:r>
          </a:p>
          <a:p>
            <a:endParaRPr lang="en-US" baseline="0" dirty="0"/>
          </a:p>
          <a:p>
            <a:r>
              <a:rPr lang="en-US" baseline="0" dirty="0"/>
              <a:t>Packages to install: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plyr</a:t>
            </a:r>
            <a:r>
              <a:rPr lang="en-US" baseline="0" dirty="0"/>
              <a:t>, reshape, ggplot2, lme4, </a:t>
            </a:r>
            <a:r>
              <a:rPr lang="en-US" baseline="0" dirty="0" err="1"/>
              <a:t>ez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Extra stuff?:</a:t>
            </a:r>
          </a:p>
          <a:p>
            <a:r>
              <a:rPr lang="en-US" dirty="0">
                <a:hlinkClick r:id="rId3"/>
              </a:rPr>
              <a:t>http://www.ling.upenn.edu/~joseff/rstudy/week1.html#why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talk about good project management </a:t>
            </a:r>
          </a:p>
          <a:p>
            <a:r>
              <a:rPr lang="en-US" dirty="0"/>
              <a:t>	Folders for each project</a:t>
            </a:r>
          </a:p>
          <a:p>
            <a:r>
              <a:rPr lang="en-US" dirty="0"/>
              <a:t>	Multiple versions of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reshape/" TargetMode="External"/><Relationship Id="rId4" Type="http://schemas.openxmlformats.org/officeDocument/2006/relationships/hyperlink" Target="http://ggplot2.org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plyr.had.co.nz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iXVuW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Interacting with R</a:t>
            </a:r>
          </a:p>
          <a:p>
            <a:endParaRPr lang="en-US" dirty="0"/>
          </a:p>
          <a:p>
            <a:r>
              <a:rPr lang="en-US" smtClean="0"/>
              <a:t>Jason Gullifer</a:t>
            </a:r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</a:t>
            </a:r>
          </a:p>
          <a:p>
            <a:r>
              <a:rPr lang="en-US" smtClean="0"/>
              <a:t>Scrolling through history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comes linked to a repository of packages</a:t>
            </a:r>
          </a:p>
          <a:p>
            <a:pPr lvl="1"/>
            <a:r>
              <a:rPr lang="en-US" dirty="0"/>
              <a:t>Install a package [choose a download mirror]</a:t>
            </a:r>
          </a:p>
          <a:p>
            <a:pPr lvl="1"/>
            <a:r>
              <a:rPr lang="en-US" dirty="0"/>
              <a:t>Load the package (each time you open R)</a:t>
            </a:r>
          </a:p>
          <a:p>
            <a:endParaRPr lang="en-US" dirty="0"/>
          </a:p>
          <a:p>
            <a:r>
              <a:rPr lang="en-US" dirty="0"/>
              <a:t>E.g., installing packages “</a:t>
            </a:r>
            <a:r>
              <a:rPr lang="en-US" dirty="0" err="1"/>
              <a:t>plyr</a:t>
            </a:r>
            <a:r>
              <a:rPr lang="en-US" dirty="0"/>
              <a:t>” and “reshape”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reshape2”)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update.packages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library(reshape2)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0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71700"/>
            <a:ext cx="4629150" cy="3527298"/>
          </a:xfrm>
        </p:spPr>
        <p:txBody>
          <a:bodyPr>
            <a:normAutofit fontScale="40000" lnSpcReduction="20000"/>
          </a:bodyPr>
          <a:lstStyle/>
          <a:p>
            <a:r>
              <a:rPr lang="en-US" sz="4050" dirty="0" err="1" smtClean="0"/>
              <a:t>Plyr</a:t>
            </a:r>
            <a:endParaRPr lang="en-US" sz="4050" dirty="0" smtClean="0"/>
          </a:p>
          <a:p>
            <a:pPr lvl="1"/>
            <a:r>
              <a:rPr lang="en-US" sz="3200" dirty="0" smtClean="0"/>
              <a:t>Information: </a:t>
            </a:r>
            <a:r>
              <a:rPr lang="en-US" sz="3200" dirty="0" smtClean="0">
                <a:hlinkClick r:id="rId2"/>
              </a:rPr>
              <a:t>http://plyr.had.co.nz/</a:t>
            </a:r>
            <a:endParaRPr lang="en-US" sz="3200" dirty="0" smtClean="0"/>
          </a:p>
          <a:p>
            <a:pPr lvl="1"/>
            <a:r>
              <a:rPr lang="en-US" sz="3600" dirty="0" smtClean="0"/>
              <a:t>Installing</a:t>
            </a:r>
            <a:endParaRPr lang="en-US" sz="3600" dirty="0"/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plyr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r>
              <a:rPr lang="en-US" sz="4000" dirty="0" err="1" smtClean="0"/>
              <a:t>Dplyr</a:t>
            </a:r>
            <a:endParaRPr lang="en-US" sz="4000" dirty="0" smtClean="0"/>
          </a:p>
          <a:p>
            <a:pPr marL="685800" lvl="2">
              <a:spcBef>
                <a:spcPts val="1000"/>
              </a:spcBef>
            </a:pPr>
            <a:r>
              <a:rPr lang="en-US" sz="3200" dirty="0" smtClean="0"/>
              <a:t>Installing</a:t>
            </a:r>
            <a:endParaRPr lang="en-US" sz="4000" dirty="0" smtClean="0"/>
          </a:p>
          <a:p>
            <a:pPr lvl="1"/>
            <a:r>
              <a:rPr lang="en-US" sz="36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3600" dirty="0" smtClean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3600" dirty="0" err="1" smtClean="0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3600" dirty="0" smtClean="0"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sz="3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900" dirty="0"/>
              <a:t>reshape</a:t>
            </a:r>
          </a:p>
          <a:p>
            <a:pPr lvl="1"/>
            <a:r>
              <a:rPr lang="en-US" sz="3600" dirty="0">
                <a:hlinkClick r:id="rId3"/>
              </a:rPr>
              <a:t>http://had.co.nz/reshape/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(“reshape”)</a:t>
            </a:r>
          </a:p>
          <a:p>
            <a:r>
              <a:rPr lang="en-US" sz="3900" dirty="0"/>
              <a:t>ggplot2</a:t>
            </a:r>
          </a:p>
          <a:p>
            <a:pPr lvl="1"/>
            <a:r>
              <a:rPr lang="en-US" sz="3600" dirty="0">
                <a:hlinkClick r:id="rId4"/>
              </a:rPr>
              <a:t>http://ggplot2.org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75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75" dirty="0"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endParaRPr lang="en-US" sz="2700" dirty="0"/>
          </a:p>
        </p:txBody>
      </p:sp>
      <p:pic>
        <p:nvPicPr>
          <p:cNvPr id="6" name="Picture 2" descr="http://plyr.had.co.nz/plier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3279872"/>
            <a:ext cx="3886200" cy="14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1176338"/>
            <a:ext cx="1428750" cy="1990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8111" y="3167062"/>
            <a:ext cx="2032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Hadley Wickham – R-</a:t>
            </a:r>
            <a:r>
              <a:rPr lang="en-US" sz="1350" dirty="0" err="1"/>
              <a:t>diety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1116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into and out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CSV</a:t>
            </a:r>
          </a:p>
          <a:p>
            <a:pPr lvl="1"/>
            <a:r>
              <a:rPr lang="en-US" dirty="0"/>
              <a:t>Comma separated values</a:t>
            </a:r>
          </a:p>
          <a:p>
            <a:pPr lvl="1"/>
            <a:r>
              <a:rPr lang="en-US" dirty="0"/>
              <a:t>Lose formatting from excel (highlights; worksheets; etc.)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disney</a:t>
            </a:r>
            <a:r>
              <a:rPr lang="en-US" dirty="0"/>
              <a:t> vices dataset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data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[do a bunch of stuff to your data]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write.csv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(data, 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disney_vices_updated.csv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6707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plyr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Big benefits!</a:t>
            </a:r>
          </a:p>
          <a:p>
            <a:r>
              <a:rPr lang="en-US" dirty="0"/>
              <a:t>You can </a:t>
            </a:r>
            <a:r>
              <a:rPr lang="en-US" dirty="0" err="1"/>
              <a:t>summarise</a:t>
            </a:r>
            <a:r>
              <a:rPr lang="en-US" dirty="0"/>
              <a:t> your data into a new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transform your original trial-level data to have the values</a:t>
            </a:r>
          </a:p>
          <a:p>
            <a:pPr lvl="1"/>
            <a:r>
              <a:rPr lang="en-US" dirty="0"/>
              <a:t>Allows you to do stuff with these values in the trial-level frame later!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16798" y="3217417"/>
            <a:ext cx="290427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subject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sd_RT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  364.25	163.64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  307.25	4.57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275" y="943485"/>
            <a:ext cx="290427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trial  subject    RT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1         1       250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2         1       350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3         1       257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4         1       600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1         2       302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2         2       310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3         2       305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4         2       312</a:t>
            </a:r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5768935" y="2691253"/>
            <a:ext cx="0" cy="52616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4335" y="3938519"/>
            <a:ext cx="4053268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trial  subject    RT		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1       250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1       350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1       257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1       600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2       302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2       310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2       305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2       312	307.25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734069" y="2674729"/>
            <a:ext cx="8035" cy="126379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09948" y="2715574"/>
            <a:ext cx="995785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 err="1"/>
              <a:t>summarise</a:t>
            </a:r>
            <a:r>
              <a:rPr lang="en-US" sz="135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4682" y="2895691"/>
            <a:ext cx="91839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/>
              <a:t>transform </a:t>
            </a:r>
          </a:p>
        </p:txBody>
      </p:sp>
    </p:spTree>
    <p:extLst>
      <p:ext uri="{BB962C8B-B14F-4D97-AF65-F5344CB8AC3E}">
        <p14:creationId xmlns:p14="http://schemas.microsoft.com/office/powerpoint/2010/main" val="111472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Summarize the mean number of seconds alcohol is used for each of the companies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Compute the mean number of seconds alcohol is used for each of the companies, and add it back to the original dataset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transform,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7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reshape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ddply</a:t>
            </a:r>
            <a:r>
              <a:rPr lang="en-US" dirty="0"/>
              <a:t> executes some operation for each subset of your data</a:t>
            </a:r>
          </a:p>
          <a:p>
            <a:r>
              <a:rPr lang="en-US" dirty="0"/>
              <a:t>Reshape converts between long and wide formats of data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30" y="3353108"/>
            <a:ext cx="5032471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2048"/>
            <a:ext cx="3497743" cy="19713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714293" y="3858220"/>
            <a:ext cx="397236" cy="70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</a:t>
            </a:r>
            <a:r>
              <a:rPr lang="en-US" dirty="0" smtClean="0"/>
              <a:t>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Disney Vices</a:t>
            </a:r>
          </a:p>
          <a:p>
            <a:pPr lvl="1"/>
            <a:r>
              <a:rPr lang="en-US" dirty="0"/>
              <a:t>Access here: </a:t>
            </a:r>
            <a:r>
              <a:rPr lang="en-US" dirty="0">
                <a:hlinkClick r:id="rId2"/>
              </a:rPr>
              <a:t>https://goo.gl/iXVuWR</a:t>
            </a:r>
            <a:endParaRPr lang="en-US" dirty="0"/>
          </a:p>
          <a:p>
            <a:pPr lvl="1"/>
            <a:r>
              <a:rPr lang="en-US" dirty="0"/>
              <a:t>Put it somewhere accessible</a:t>
            </a:r>
            <a:br>
              <a:rPr lang="en-US" dirty="0"/>
            </a:br>
            <a:r>
              <a:rPr lang="en-US" dirty="0"/>
              <a:t>Retitle to </a:t>
            </a:r>
            <a:r>
              <a:rPr lang="en-US" dirty="0" err="1"/>
              <a:t>disney_vices.csv</a:t>
            </a:r>
            <a:endParaRPr lang="en-US" dirty="0"/>
          </a:p>
          <a:p>
            <a:pPr lvl="2"/>
            <a:r>
              <a:rPr lang="en-US" dirty="0"/>
              <a:t>Get rid of the “sheet” junk</a:t>
            </a:r>
          </a:p>
        </p:txBody>
      </p:sp>
    </p:spTree>
    <p:extLst>
      <p:ext uri="{BB962C8B-B14F-4D97-AF65-F5344CB8AC3E}">
        <p14:creationId xmlns:p14="http://schemas.microsoft.com/office/powerpoint/2010/main" val="6456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</a:t>
            </a:r>
          </a:p>
        </p:txBody>
      </p:sp>
    </p:spTree>
    <p:extLst>
      <p:ext uri="{BB962C8B-B14F-4D97-AF65-F5344CB8AC3E}">
        <p14:creationId xmlns:p14="http://schemas.microsoft.com/office/powerpoint/2010/main" val="11627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Opening R</a:t>
            </a:r>
          </a:p>
          <a:p>
            <a:r>
              <a:rPr lang="en-US" dirty="0" smtClean="0"/>
              <a:t>Scripts</a:t>
            </a:r>
            <a:endParaRPr lang="en-US" dirty="0"/>
          </a:p>
          <a:p>
            <a:r>
              <a:rPr lang="en-US" dirty="0"/>
              <a:t>Change directory</a:t>
            </a:r>
          </a:p>
          <a:p>
            <a:r>
              <a:rPr lang="en-US" dirty="0"/>
              <a:t>Using R as a calculator</a:t>
            </a:r>
          </a:p>
          <a:p>
            <a:r>
              <a:rPr lang="en-US" dirty="0"/>
              <a:t>Variable assignment</a:t>
            </a:r>
          </a:p>
          <a:p>
            <a:pPr lvl="1"/>
            <a:r>
              <a:rPr lang="en-US" dirty="0"/>
              <a:t>x &lt;- 4 </a:t>
            </a:r>
          </a:p>
          <a:p>
            <a:pPr lvl="1"/>
            <a:r>
              <a:rPr lang="en-US" dirty="0"/>
              <a:t>x = 4</a:t>
            </a:r>
          </a:p>
          <a:p>
            <a:pPr lvl="1"/>
            <a:r>
              <a:rPr lang="en-US" dirty="0"/>
              <a:t>+ - / *</a:t>
            </a:r>
          </a:p>
          <a:p>
            <a:pPr lvl="1"/>
            <a:r>
              <a:rPr lang="en-US" dirty="0"/>
              <a:t>head()</a:t>
            </a:r>
          </a:p>
          <a:p>
            <a:r>
              <a:rPr lang="en-US" dirty="0"/>
              <a:t>Getting help</a:t>
            </a:r>
          </a:p>
          <a:p>
            <a:r>
              <a:rPr lang="en-US" dirty="0"/>
              <a:t>Reading data into and out of R</a:t>
            </a:r>
          </a:p>
          <a:p>
            <a:pPr lvl="1"/>
            <a:r>
              <a:rPr lang="en-US" dirty="0" err="1"/>
              <a:t>read.csv</a:t>
            </a:r>
            <a:endParaRPr lang="en-US" dirty="0"/>
          </a:p>
          <a:p>
            <a:pPr lvl="1"/>
            <a:r>
              <a:rPr lang="en-US" dirty="0" err="1"/>
              <a:t>write.csv</a:t>
            </a:r>
            <a:endParaRPr lang="en-US" dirty="0"/>
          </a:p>
          <a:p>
            <a:r>
              <a:rPr lang="en-US" dirty="0"/>
              <a:t>Referencing data</a:t>
            </a:r>
          </a:p>
          <a:p>
            <a:r>
              <a:rPr lang="en-US" dirty="0"/>
              <a:t>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1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93" y="1690688"/>
            <a:ext cx="3858658" cy="4357571"/>
          </a:xfrm>
        </p:spPr>
        <p:txBody>
          <a:bodyPr>
            <a:normAutofit/>
          </a:bodyPr>
          <a:lstStyle/>
          <a:p>
            <a:r>
              <a:rPr lang="en-US" dirty="0"/>
              <a:t>Double-click the R icon</a:t>
            </a:r>
          </a:p>
          <a:p>
            <a:endParaRPr lang="en-US" dirty="0"/>
          </a:p>
          <a:p>
            <a:r>
              <a:rPr lang="en-US" dirty="0"/>
              <a:t>You are now looking at the </a:t>
            </a:r>
            <a:r>
              <a:rPr lang="en-US" u="sng" dirty="0"/>
              <a:t>R console</a:t>
            </a:r>
          </a:p>
          <a:p>
            <a:endParaRPr lang="en-US" u="sng" dirty="0"/>
          </a:p>
          <a:p>
            <a:r>
              <a:rPr lang="en-US" dirty="0"/>
              <a:t>Try some basic operations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2" y="1894902"/>
            <a:ext cx="3382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Protips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Up arrow key to get history</a:t>
            </a:r>
          </a:p>
          <a:p>
            <a:endParaRPr lang="en-US" dirty="0"/>
          </a:p>
          <a:p>
            <a:r>
              <a:rPr lang="en-US" dirty="0"/>
              <a:t>Tab completion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Text file where you store commands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Reproducible, can be run again and again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Can be repurposed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File  R Script</a:t>
            </a:r>
          </a:p>
          <a:p>
            <a:pPr lvl="2"/>
            <a:r>
              <a:rPr lang="en-US" dirty="0" smtClean="0">
                <a:sym typeface="Wingdings"/>
              </a:rPr>
              <a:t>Save it somewhere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Comments (#) vs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5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First </a:t>
            </a:r>
            <a:r>
              <a:rPr lang="en-US" sz="4000" dirty="0" smtClean="0"/>
              <a:t>things first: changing directory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967"/>
            <a:ext cx="7886700" cy="217349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Before doing anything serious in R, you want to change your directory</a:t>
            </a:r>
          </a:p>
          <a:p>
            <a:pPr lvl="1"/>
            <a:r>
              <a:rPr lang="en-US" dirty="0" err="1"/>
              <a:t>setwd</a:t>
            </a:r>
            <a:r>
              <a:rPr lang="en-US" dirty="0"/>
              <a:t>(“/Users/</a:t>
            </a:r>
            <a:r>
              <a:rPr lang="en-US" dirty="0" err="1"/>
              <a:t>jason</a:t>
            </a:r>
            <a:r>
              <a:rPr lang="en-US" dirty="0"/>
              <a:t>/Desktop”)</a:t>
            </a:r>
          </a:p>
          <a:p>
            <a:pPr lvl="1"/>
            <a:r>
              <a:rPr lang="en-US" dirty="0"/>
              <a:t>The directory is the file location in which you will be saving scripts/data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Also, if you are importing files to R, this is where R will be looking for them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465"/>
            <a:ext cx="9144000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557105"/>
              </p:ext>
            </p:extLst>
          </p:nvPr>
        </p:nvGraphicFramePr>
        <p:xfrm>
          <a:off x="628650" y="1911281"/>
          <a:ext cx="7886699" cy="3201594"/>
        </p:xfrm>
        <a:graphic>
          <a:graphicData uri="http://schemas.openxmlformats.org/drawingml/2006/table">
            <a:tbl>
              <a:tblPr/>
              <a:tblGrid>
                <a:gridCol w="13293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58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67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Explanation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&lt;-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arrow to whatever is left of the arrow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&lt;- 4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= to whatever is left of the 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=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Sum/add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+ 2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plus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Subtract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30 - 2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minus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Multiply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30*2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times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/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Divide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30/2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divided by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Concatenate several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things together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3, 8, 15, 4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mean (average)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mean(c(3,8,15,4))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(3+8+15+4)/4 = 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standard deviation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function_here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?mean</a:t>
            </a:r>
          </a:p>
          <a:p>
            <a:endParaRPr lang="en-US" dirty="0"/>
          </a:p>
          <a:p>
            <a:r>
              <a:rPr lang="en-US" dirty="0"/>
              <a:t>Jason's preferred method</a:t>
            </a:r>
          </a:p>
          <a:p>
            <a:pPr lvl="1"/>
            <a:r>
              <a:rPr lang="en-US" dirty="0"/>
              <a:t>Google your problem with "r-project" somewhere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r-project repeated measures </a:t>
            </a:r>
            <a:r>
              <a:rPr lang="en-US" dirty="0" err="1"/>
              <a:t>anova</a:t>
            </a:r>
            <a:endParaRPr lang="en-US" dirty="0"/>
          </a:p>
          <a:p>
            <a:pPr lvl="2"/>
            <a:r>
              <a:rPr lang="en-US" dirty="0"/>
              <a:t>r-project change column names using </a:t>
            </a:r>
            <a:r>
              <a:rPr lang="en-US" dirty="0" err="1"/>
              <a:t>ddply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734</Words>
  <Application>Microsoft Macintosh PowerPoint</Application>
  <PresentationFormat>On-screen Show (4:3)</PresentationFormat>
  <Paragraphs>205</Paragraphs>
  <Slides>16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Courier New</vt:lpstr>
      <vt:lpstr>Wingdings</vt:lpstr>
      <vt:lpstr>Arial</vt:lpstr>
      <vt:lpstr>Office Theme</vt:lpstr>
      <vt:lpstr>R programming for beginners</vt:lpstr>
      <vt:lpstr>Datasets for this section</vt:lpstr>
      <vt:lpstr>Using R</vt:lpstr>
      <vt:lpstr>Outline</vt:lpstr>
      <vt:lpstr>Opening R</vt:lpstr>
      <vt:lpstr>Making scripts</vt:lpstr>
      <vt:lpstr>First things first: changing directory</vt:lpstr>
      <vt:lpstr>Basic functions</vt:lpstr>
      <vt:lpstr>Where to get help</vt:lpstr>
      <vt:lpstr>Tips and tricks</vt:lpstr>
      <vt:lpstr>The package</vt:lpstr>
      <vt:lpstr>Useful Packages</vt:lpstr>
      <vt:lpstr>Reading data into and out of R</vt:lpstr>
      <vt:lpstr>Benefits of plyr</vt:lpstr>
      <vt:lpstr>PowerPoint Presentation</vt:lpstr>
      <vt:lpstr>Benefits of reshape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Gullifer</cp:lastModifiedBy>
  <cp:revision>12</cp:revision>
  <dcterms:created xsi:type="dcterms:W3CDTF">2016-09-21T19:03:04Z</dcterms:created>
  <dcterms:modified xsi:type="dcterms:W3CDTF">2016-09-23T15:48:30Z</dcterms:modified>
</cp:coreProperties>
</file>